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8"/>
  </p:notesMasterIdLst>
  <p:sldIdLst>
    <p:sldId id="285" r:id="rId2"/>
    <p:sldId id="319" r:id="rId3"/>
    <p:sldId id="320" r:id="rId4"/>
    <p:sldId id="321" r:id="rId5"/>
    <p:sldId id="259" r:id="rId6"/>
    <p:sldId id="263" r:id="rId7"/>
    <p:sldId id="257" r:id="rId8"/>
    <p:sldId id="286" r:id="rId9"/>
    <p:sldId id="288" r:id="rId10"/>
    <p:sldId id="308" r:id="rId11"/>
    <p:sldId id="291" r:id="rId12"/>
    <p:sldId id="309" r:id="rId13"/>
    <p:sldId id="292" r:id="rId14"/>
    <p:sldId id="293" r:id="rId15"/>
    <p:sldId id="294" r:id="rId16"/>
    <p:sldId id="295" r:id="rId17"/>
    <p:sldId id="296" r:id="rId18"/>
    <p:sldId id="299" r:id="rId19"/>
    <p:sldId id="297" r:id="rId20"/>
    <p:sldId id="298" r:id="rId21"/>
    <p:sldId id="300" r:id="rId22"/>
    <p:sldId id="306" r:id="rId23"/>
    <p:sldId id="303" r:id="rId24"/>
    <p:sldId id="304" r:id="rId25"/>
    <p:sldId id="305" r:id="rId26"/>
    <p:sldId id="307" r:id="rId27"/>
    <p:sldId id="322" r:id="rId28"/>
    <p:sldId id="316" r:id="rId29"/>
    <p:sldId id="317" r:id="rId30"/>
    <p:sldId id="290" r:id="rId31"/>
    <p:sldId id="326" r:id="rId32"/>
    <p:sldId id="323" r:id="rId33"/>
    <p:sldId id="324" r:id="rId34"/>
    <p:sldId id="312" r:id="rId35"/>
    <p:sldId id="325" r:id="rId36"/>
    <p:sldId id="313" r:id="rId37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39"/>
      <p:bold r:id="rId40"/>
      <p:italic r:id="rId41"/>
      <p:boldItalic r:id="rId42"/>
    </p:embeddedFont>
    <p:embeddedFont>
      <p:font typeface="Karla" panose="020B0604020202020204" charset="0"/>
      <p:regular r:id="rId43"/>
      <p:bold r:id="rId44"/>
      <p:italic r:id="rId45"/>
      <p:boldItalic r:id="rId46"/>
    </p:embeddedFont>
    <p:embeddedFont>
      <p:font typeface="Raleway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376"/>
    <a:srgbClr val="C7E6A4"/>
    <a:srgbClr val="005EA4"/>
    <a:srgbClr val="D9EDC5"/>
    <a:srgbClr val="F2F9EB"/>
    <a:srgbClr val="A6D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F3D712-DB1F-4071-AEB4-B7774354EDDB}">
  <a:tblStyle styleId="{C6F3D712-DB1F-4071-AEB4-B7774354ED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9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616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061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22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035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102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961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530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590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088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581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179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832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694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23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24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681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769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232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980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4C5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6025" y="301575"/>
            <a:ext cx="9150050" cy="4496748"/>
          </a:xfrm>
          <a:custGeom>
            <a:avLst/>
            <a:gdLst/>
            <a:ahLst/>
            <a:cxnLst/>
            <a:rect l="l" t="t" r="r" b="b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5900" y="759982"/>
            <a:ext cx="9144150" cy="3769800"/>
          </a:xfrm>
          <a:custGeom>
            <a:avLst/>
            <a:gdLst/>
            <a:ahLst/>
            <a:cxnLst/>
            <a:rect l="l" t="t" r="r" b="b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0" y="1351100"/>
            <a:ext cx="9156075" cy="2889063"/>
          </a:xfrm>
          <a:custGeom>
            <a:avLst/>
            <a:gdLst/>
            <a:ahLst/>
            <a:cxnLst/>
            <a:rect l="l" t="t" r="r" b="b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719025" y="1991825"/>
            <a:ext cx="5706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ABE33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6025" y="301575"/>
            <a:ext cx="9150050" cy="4496748"/>
          </a:xfrm>
          <a:custGeom>
            <a:avLst/>
            <a:gdLst/>
            <a:ahLst/>
            <a:cxnLst/>
            <a:rect l="l" t="t" r="r" b="b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-5900" y="753950"/>
            <a:ext cx="9144150" cy="3769800"/>
          </a:xfrm>
          <a:custGeom>
            <a:avLst/>
            <a:gdLst/>
            <a:ahLst/>
            <a:cxnLst/>
            <a:rect l="l" t="t" r="r" b="b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>
            <a:off x="0" y="1351100"/>
            <a:ext cx="9156075" cy="2889063"/>
          </a:xfrm>
          <a:custGeom>
            <a:avLst/>
            <a:gdLst/>
            <a:ahLst/>
            <a:cxnLst/>
            <a:rect l="l" t="t" r="r" b="b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815525" y="2040550"/>
            <a:ext cx="551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815375" y="3068650"/>
            <a:ext cx="5513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6025" y="301575"/>
            <a:ext cx="9150050" cy="4496748"/>
          </a:xfrm>
          <a:custGeom>
            <a:avLst/>
            <a:gdLst/>
            <a:ahLst/>
            <a:cxnLst/>
            <a:rect l="l" t="t" r="r" b="b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23" name="Google Shape;23;p4"/>
          <p:cNvSpPr/>
          <p:nvPr/>
        </p:nvSpPr>
        <p:spPr>
          <a:xfrm>
            <a:off x="0" y="1580113"/>
            <a:ext cx="9144000" cy="3341668"/>
          </a:xfrm>
          <a:custGeom>
            <a:avLst/>
            <a:gdLst/>
            <a:ahLst/>
            <a:cxnLst/>
            <a:rect l="l" t="t" r="r" b="b"/>
            <a:pathLst>
              <a:path w="365760" h="110982" extrusionOk="0">
                <a:moveTo>
                  <a:pt x="0" y="0"/>
                </a:moveTo>
                <a:lnTo>
                  <a:pt x="0" y="54526"/>
                </a:lnTo>
                <a:lnTo>
                  <a:pt x="317748" y="110982"/>
                </a:lnTo>
                <a:lnTo>
                  <a:pt x="365760" y="84202"/>
                </a:lnTo>
                <a:lnTo>
                  <a:pt x="365760" y="2678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-5900" y="410541"/>
            <a:ext cx="9144152" cy="4453148"/>
          </a:xfrm>
          <a:custGeom>
            <a:avLst/>
            <a:gdLst/>
            <a:ahLst/>
            <a:cxnLst/>
            <a:rect l="l" t="t" r="r" b="b"/>
            <a:pathLst>
              <a:path w="365036" h="147896" extrusionOk="0">
                <a:moveTo>
                  <a:pt x="365036" y="21714"/>
                </a:moveTo>
                <a:lnTo>
                  <a:pt x="87097" y="0"/>
                </a:lnTo>
                <a:lnTo>
                  <a:pt x="0" y="57421"/>
                </a:lnTo>
                <a:lnTo>
                  <a:pt x="0" y="117255"/>
                </a:lnTo>
                <a:lnTo>
                  <a:pt x="241266" y="147896"/>
                </a:lnTo>
                <a:lnTo>
                  <a:pt x="365036" y="112913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833775" y="2314200"/>
            <a:ext cx="5476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◆"/>
              <a:defRPr b="1"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◆"/>
              <a:defRPr b="1"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◇"/>
              <a:defRPr b="1"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b="1"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b="1"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b="1"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b="1"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b="1"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b="1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3593400" y="1086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6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4179900" y="1041875"/>
            <a:ext cx="784200" cy="784200"/>
          </a:xfrm>
          <a:prstGeom prst="diamond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42" name="Google Shape;42;p6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l" t="t" r="r" b="b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43" name="Google Shape;43;p6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l" t="t" r="r" b="b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4" name="Google Shape;44;p6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l" t="t" r="r" b="b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45" name="Google Shape;45;p6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l" t="t" r="r" b="b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46" name="Google Shape;46;p6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l" t="t" r="r" b="b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7" name="Google Shape;47;p6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l" t="t" r="r" b="b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904925" y="1495850"/>
            <a:ext cx="3560100" cy="3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◆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◆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2"/>
          </p:nvPr>
        </p:nvSpPr>
        <p:spPr>
          <a:xfrm>
            <a:off x="4679180" y="1495850"/>
            <a:ext cx="3560100" cy="3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◆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◆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7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54" name="Google Shape;54;p7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l" t="t" r="r" b="b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55" name="Google Shape;55;p7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l" t="t" r="r" b="b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56" name="Google Shape;56;p7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l" t="t" r="r" b="b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57" name="Google Shape;57;p7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l" t="t" r="r" b="b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58" name="Google Shape;58;p7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l" t="t" r="r" b="b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59" name="Google Shape;59;p7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l" t="t" r="r" b="b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870750" y="1495850"/>
            <a:ext cx="2365200" cy="3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◆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◇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2"/>
          </p:nvPr>
        </p:nvSpPr>
        <p:spPr>
          <a:xfrm>
            <a:off x="3357262" y="1495850"/>
            <a:ext cx="2365200" cy="3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◆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◇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3"/>
          </p:nvPr>
        </p:nvSpPr>
        <p:spPr>
          <a:xfrm>
            <a:off x="5843773" y="1495850"/>
            <a:ext cx="2365200" cy="3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◆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◇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>
            <a:off x="-2355" y="0"/>
            <a:ext cx="5209571" cy="983354"/>
          </a:xfrm>
          <a:custGeom>
            <a:avLst/>
            <a:gdLst/>
            <a:ahLst/>
            <a:cxnLst/>
            <a:rect l="l" t="t" r="r" b="b"/>
            <a:pathLst>
              <a:path w="342116" h="53320" extrusionOk="0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86" name="Google Shape;86;p10"/>
          <p:cNvSpPr/>
          <p:nvPr/>
        </p:nvSpPr>
        <p:spPr>
          <a:xfrm>
            <a:off x="-6025" y="2"/>
            <a:ext cx="4445394" cy="1085644"/>
          </a:xfrm>
          <a:custGeom>
            <a:avLst/>
            <a:gdLst/>
            <a:ahLst/>
            <a:cxnLst/>
            <a:rect l="l" t="t" r="r" b="b"/>
            <a:pathLst>
              <a:path w="291932" h="58628" extrusionOk="0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87" name="Google Shape;87;p10"/>
          <p:cNvSpPr/>
          <p:nvPr/>
        </p:nvSpPr>
        <p:spPr>
          <a:xfrm>
            <a:off x="6375475" y="4745747"/>
            <a:ext cx="2548913" cy="400879"/>
          </a:xfrm>
          <a:custGeom>
            <a:avLst/>
            <a:gdLst/>
            <a:ahLst/>
            <a:cxnLst/>
            <a:rect l="l" t="t" r="r" b="b"/>
            <a:pathLst>
              <a:path w="203628" h="19060" extrusionOk="0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88" name="Google Shape;88;p10"/>
          <p:cNvSpPr/>
          <p:nvPr/>
        </p:nvSpPr>
        <p:spPr>
          <a:xfrm>
            <a:off x="7341180" y="4767304"/>
            <a:ext cx="1821096" cy="395811"/>
          </a:xfrm>
          <a:custGeom>
            <a:avLst/>
            <a:gdLst/>
            <a:ahLst/>
            <a:cxnLst/>
            <a:rect l="l" t="t" r="r" b="b"/>
            <a:pathLst>
              <a:path w="145484" h="18819" extrusionOk="0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89" name="Google Shape;89;p10"/>
          <p:cNvSpPr/>
          <p:nvPr/>
        </p:nvSpPr>
        <p:spPr>
          <a:xfrm>
            <a:off x="8340717" y="4204075"/>
            <a:ext cx="818444" cy="959061"/>
          </a:xfrm>
          <a:custGeom>
            <a:avLst/>
            <a:gdLst/>
            <a:ahLst/>
            <a:cxnLst/>
            <a:rect l="l" t="t" r="r" b="b"/>
            <a:pathLst>
              <a:path w="65384" h="45599" extrusionOk="0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90" name="Google Shape;90;p10"/>
          <p:cNvSpPr/>
          <p:nvPr/>
        </p:nvSpPr>
        <p:spPr>
          <a:xfrm>
            <a:off x="1559025" y="-6025"/>
            <a:ext cx="4116775" cy="944875"/>
          </a:xfrm>
          <a:custGeom>
            <a:avLst/>
            <a:gdLst/>
            <a:ahLst/>
            <a:cxnLst/>
            <a:rect l="l" t="t" r="r" b="b"/>
            <a:pathLst>
              <a:path w="164671" h="37795" extrusionOk="0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91" name="Google Shape;91;p10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886650" y="1598408"/>
            <a:ext cx="7370700" cy="3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◇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●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○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■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●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○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■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81B49FB-E59D-4B56-920A-7802B906BE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8212" t="1" b="73814"/>
          <a:stretch/>
        </p:blipFill>
        <p:spPr>
          <a:xfrm rot="16200000">
            <a:off x="-1508059" y="1508059"/>
            <a:ext cx="5143500" cy="2127382"/>
          </a:xfrm>
          <a:prstGeom prst="rect">
            <a:avLst/>
          </a:prstGeom>
          <a:ln>
            <a:noFill/>
          </a:ln>
          <a:effectLst>
            <a:softEdge rad="2159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1EB759-DD5F-4FB4-907E-E5C0CA90E712}"/>
              </a:ext>
            </a:extLst>
          </p:cNvPr>
          <p:cNvSpPr txBox="1"/>
          <p:nvPr/>
        </p:nvSpPr>
        <p:spPr>
          <a:xfrm>
            <a:off x="1" y="2912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TRƯỜNG ĐẠI HỌC SƯ PHẠM KỸ THUẬT TP. HCM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KHOA ĐÀO TẠO CHẤT LƯỢNG CAO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NGÀNH CÔNG NGHỆ THÔNG TIN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 descr="Kết quả hình ảnh cho logo hcmute moiws">
            <a:extLst>
              <a:ext uri="{FF2B5EF4-FFF2-40B4-BE49-F238E27FC236}">
                <a16:creationId xmlns:a16="http://schemas.microsoft.com/office/drawing/2014/main" id="{0145B03F-FBE9-43B8-9429-ADDF3168432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19"/>
          <a:stretch/>
        </p:blipFill>
        <p:spPr bwMode="auto">
          <a:xfrm>
            <a:off x="142701" y="76200"/>
            <a:ext cx="1131918" cy="1015663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0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C63F0E-697E-4C25-B65B-6FE641F5144F}"/>
              </a:ext>
            </a:extLst>
          </p:cNvPr>
          <p:cNvSpPr txBox="1"/>
          <p:nvPr/>
        </p:nvSpPr>
        <p:spPr>
          <a:xfrm>
            <a:off x="-34984" y="1091863"/>
            <a:ext cx="148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HCMUTE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8279C-1D5D-48F4-8DEF-B4FC370492A4}"/>
              </a:ext>
            </a:extLst>
          </p:cNvPr>
          <p:cNvSpPr txBox="1"/>
          <p:nvPr/>
        </p:nvSpPr>
        <p:spPr>
          <a:xfrm>
            <a:off x="0" y="1663809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BÁO CÁO ĐỒ ÁN CUỐI KỲ</a:t>
            </a:r>
          </a:p>
          <a:p>
            <a:pPr algn="ctr"/>
            <a:r>
              <a:rPr lang="en-US" sz="8800" b="1" dirty="0">
                <a:latin typeface="Cambria" panose="02040503050406030204" pitchFamily="18" charset="0"/>
                <a:ea typeface="Cambria" panose="02040503050406030204" pitchFamily="18" charset="0"/>
              </a:rPr>
              <a:t>CALCULATOR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EC4B7-31CB-4BE0-8E88-3F0615035276}"/>
              </a:ext>
            </a:extLst>
          </p:cNvPr>
          <p:cNvSpPr txBox="1"/>
          <p:nvPr/>
        </p:nvSpPr>
        <p:spPr>
          <a:xfrm>
            <a:off x="2564351" y="4677182"/>
            <a:ext cx="4856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Giáo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viên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h</a:t>
            </a:r>
            <a:r>
              <a:rPr lang="vi-VN" sz="2000" dirty="0">
                <a:latin typeface="Cambria" panose="02040503050406030204" pitchFamily="18" charset="0"/>
                <a:ea typeface="Cambria" panose="02040503050406030204" pitchFamily="18" charset="0"/>
              </a:rPr>
              <a:t>ư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ớng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dẫn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: Trần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Công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Tú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A0E1CD-FAA2-4F78-B9F5-044552127749}"/>
              </a:ext>
            </a:extLst>
          </p:cNvPr>
          <p:cNvSpPr/>
          <p:nvPr/>
        </p:nvSpPr>
        <p:spPr>
          <a:xfrm>
            <a:off x="2024748" y="3567920"/>
            <a:ext cx="4454866" cy="400110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Nhóm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thực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hiện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: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8EDD1D4-58B1-46A5-B45F-6E535D2F6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815636"/>
              </p:ext>
            </p:extLst>
          </p:nvPr>
        </p:nvGraphicFramePr>
        <p:xfrm>
          <a:off x="2564351" y="3968030"/>
          <a:ext cx="401529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0072">
                  <a:extLst>
                    <a:ext uri="{9D8B030D-6E8A-4147-A177-3AD203B41FA5}">
                      <a16:colId xmlns:a16="http://schemas.microsoft.com/office/drawing/2014/main" val="3165006971"/>
                    </a:ext>
                  </a:extLst>
                </a:gridCol>
                <a:gridCol w="1355226">
                  <a:extLst>
                    <a:ext uri="{9D8B030D-6E8A-4147-A177-3AD203B41FA5}">
                      <a16:colId xmlns:a16="http://schemas.microsoft.com/office/drawing/2014/main" val="2956114550"/>
                    </a:ext>
                  </a:extLst>
                </a:gridCol>
              </a:tblGrid>
              <a:tr h="200056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Nguyễn</a:t>
                      </a:r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D</a:t>
                      </a:r>
                      <a:r>
                        <a:rPr lang="vi-V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ư</a:t>
                      </a:r>
                      <a:r>
                        <a:rPr lang="en-US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ơng</a:t>
                      </a:r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Đạt</a:t>
                      </a:r>
                      <a:endParaRPr lang="en-US" sz="2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18110092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049450"/>
                  </a:ext>
                </a:extLst>
              </a:tr>
              <a:tr h="20005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Trần </a:t>
                      </a:r>
                      <a:r>
                        <a:rPr lang="en-US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Võ</a:t>
                      </a:r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Bửu</a:t>
                      </a:r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Điền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18110096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729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820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40CDAF-EBF7-469B-BE4C-0BBA03A2B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3.1 GIAO DIỆN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1131ED-B7B4-4365-8324-48C49462A2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2643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575822" y="157100"/>
            <a:ext cx="7370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Thiết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kế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giao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diện</a:t>
            </a:r>
            <a:endParaRPr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3EDEADD-DACC-4310-8742-02EE3B408C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20800" y="968692"/>
            <a:ext cx="6625722" cy="37811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78165C-FCA6-4A6B-B7B2-E23A3175C86A}"/>
              </a:ext>
            </a:extLst>
          </p:cNvPr>
          <p:cNvSpPr/>
          <p:nvPr/>
        </p:nvSpPr>
        <p:spPr>
          <a:xfrm>
            <a:off x="2197100" y="1371600"/>
            <a:ext cx="4025900" cy="419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748621-6621-455B-A38D-9082BA52298D}"/>
              </a:ext>
            </a:extLst>
          </p:cNvPr>
          <p:cNvSpPr/>
          <p:nvPr/>
        </p:nvSpPr>
        <p:spPr>
          <a:xfrm>
            <a:off x="1460500" y="1371600"/>
            <a:ext cx="685800" cy="419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164DCA-CD51-4DC1-AD25-9FDA6A2FBB57}"/>
              </a:ext>
            </a:extLst>
          </p:cNvPr>
          <p:cNvSpPr/>
          <p:nvPr/>
        </p:nvSpPr>
        <p:spPr>
          <a:xfrm>
            <a:off x="6282178" y="1371600"/>
            <a:ext cx="1541022" cy="419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C4427C-2070-4491-9370-46E57BC8548D}"/>
              </a:ext>
            </a:extLst>
          </p:cNvPr>
          <p:cNvSpPr/>
          <p:nvPr/>
        </p:nvSpPr>
        <p:spPr>
          <a:xfrm>
            <a:off x="1435608" y="3931920"/>
            <a:ext cx="5212080" cy="347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5F1330-97AB-40D6-9F24-8CBC39C59C68}"/>
              </a:ext>
            </a:extLst>
          </p:cNvPr>
          <p:cNvSpPr/>
          <p:nvPr/>
        </p:nvSpPr>
        <p:spPr>
          <a:xfrm>
            <a:off x="1435608" y="4360648"/>
            <a:ext cx="521208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5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23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40F633-CA4C-4565-B50C-8C41862D8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0137" y="2571750"/>
            <a:ext cx="6103725" cy="819900"/>
          </a:xfrm>
        </p:spPr>
        <p:txBody>
          <a:bodyPr/>
          <a:lstStyle/>
          <a:p>
            <a:pPr marL="76200" indent="0">
              <a:buNone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3.2 THIẾT KẾ</a:t>
            </a:r>
          </a:p>
          <a:p>
            <a:pPr marL="76200" indent="0">
              <a:buNone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CẤU TRÚC DỮ LIỆU VÀ</a:t>
            </a:r>
          </a:p>
          <a:p>
            <a:pPr marL="76200" indent="0">
              <a:buNone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GIẢI THUẬT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A525F9-82D8-42BD-B4D3-E622A25100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8053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143749" y="62204"/>
            <a:ext cx="7370700" cy="5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Lưu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trữ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dữ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liệu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chính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8FAEB1-9EA6-4009-9CDC-B20CC114B65C}"/>
              </a:ext>
            </a:extLst>
          </p:cNvPr>
          <p:cNvSpPr/>
          <p:nvPr/>
        </p:nvSpPr>
        <p:spPr>
          <a:xfrm>
            <a:off x="0" y="204853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40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Cách</a:t>
            </a:r>
            <a:r>
              <a:rPr lang="en-US" sz="40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lưu</a:t>
            </a:r>
            <a:r>
              <a:rPr lang="en-US" sz="40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trữ</a:t>
            </a:r>
            <a:r>
              <a:rPr lang="en-US" sz="40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dữ</a:t>
            </a:r>
            <a:r>
              <a:rPr lang="en-US" sz="40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liệu</a:t>
            </a:r>
            <a:endParaRPr lang="en-US" sz="4000" b="1" dirty="0">
              <a:solidFill>
                <a:srgbClr val="0043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8CED49-07AC-4362-BA8A-F369C50DBF61}"/>
              </a:ext>
            </a:extLst>
          </p:cNvPr>
          <p:cNvSpPr/>
          <p:nvPr/>
        </p:nvSpPr>
        <p:spPr>
          <a:xfrm>
            <a:off x="0" y="3137019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40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Dữ</a:t>
            </a:r>
            <a:r>
              <a:rPr lang="en-US" sz="40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liệu</a:t>
            </a:r>
            <a:r>
              <a:rPr lang="en-US" sz="40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xử</a:t>
            </a:r>
            <a:r>
              <a:rPr lang="en-US" sz="40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lý</a:t>
            </a:r>
            <a:r>
              <a:rPr lang="en-US" sz="40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tính</a:t>
            </a:r>
            <a:r>
              <a:rPr lang="en-US" sz="40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toán</a:t>
            </a:r>
            <a:endParaRPr lang="en-US" sz="4000" b="1" dirty="0">
              <a:solidFill>
                <a:srgbClr val="0043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115F56-5E14-43D5-ABDC-999A8A726D08}"/>
              </a:ext>
            </a:extLst>
          </p:cNvPr>
          <p:cNvGrpSpPr/>
          <p:nvPr/>
        </p:nvGrpSpPr>
        <p:grpSpPr>
          <a:xfrm>
            <a:off x="1110484" y="2031710"/>
            <a:ext cx="6923032" cy="758345"/>
            <a:chOff x="1110484" y="2031710"/>
            <a:chExt cx="6923032" cy="7583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303DF8B-38A8-4720-BD08-708B1C2F0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800" b="95000" l="10000" r="90000">
                          <a14:foregroundMark x1="57429" y1="16000" x2="57429" y2="16000"/>
                          <a14:foregroundMark x1="55714" y1="36600" x2="55714" y2="36600"/>
                          <a14:foregroundMark x1="55143" y1="5400" x2="55143" y2="5400"/>
                          <a14:foregroundMark x1="65429" y1="8800" x2="46000" y2="5400"/>
                          <a14:foregroundMark x1="54143" y1="4800" x2="41000" y2="6200"/>
                          <a14:foregroundMark x1="53857" y1="53400" x2="53857" y2="53400"/>
                          <a14:foregroundMark x1="54857" y1="74200" x2="54857" y2="74200"/>
                          <a14:foregroundMark x1="52429" y1="90200" x2="52429" y2="90200"/>
                          <a14:foregroundMark x1="50143" y1="95000" x2="50143" y2="95000"/>
                        </a14:backgroundRemoval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95381" y="2048530"/>
              <a:ext cx="1038135" cy="7415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350C28-0B13-4127-B3AB-9D7C70D3B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800" b="95000" l="10000" r="90000">
                          <a14:foregroundMark x1="57429" y1="16000" x2="57429" y2="16000"/>
                          <a14:foregroundMark x1="55714" y1="36600" x2="55714" y2="36600"/>
                          <a14:foregroundMark x1="55143" y1="5400" x2="55143" y2="5400"/>
                          <a14:foregroundMark x1="65429" y1="8800" x2="46000" y2="5400"/>
                          <a14:foregroundMark x1="54143" y1="4800" x2="41000" y2="6200"/>
                          <a14:foregroundMark x1="53857" y1="53400" x2="53857" y2="53400"/>
                          <a14:foregroundMark x1="54857" y1="74200" x2="54857" y2="74200"/>
                          <a14:foregroundMark x1="52429" y1="90200" x2="52429" y2="90200"/>
                          <a14:foregroundMark x1="50143" y1="95000" x2="50143" y2="95000"/>
                        </a14:backgroundRemoval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0484" y="2031710"/>
              <a:ext cx="1038135" cy="74152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D04E2F-50FE-4C71-83A3-502F488EDADC}"/>
              </a:ext>
            </a:extLst>
          </p:cNvPr>
          <p:cNvGrpSpPr/>
          <p:nvPr/>
        </p:nvGrpSpPr>
        <p:grpSpPr>
          <a:xfrm>
            <a:off x="882222" y="3137019"/>
            <a:ext cx="7379556" cy="707886"/>
            <a:chOff x="882222" y="3137019"/>
            <a:chExt cx="7379556" cy="7078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C4ECBE-3707-4C1F-9502-BAC6A4171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44" b="93750" l="4883" r="96875">
                          <a14:foregroundMark x1="44727" y1="25977" x2="44727" y2="25977"/>
                          <a14:foregroundMark x1="27930" y1="33008" x2="27930" y2="33008"/>
                          <a14:foregroundMark x1="25586" y1="25781" x2="25586" y2="25781"/>
                          <a14:foregroundMark x1="58398" y1="17578" x2="58398" y2="17578"/>
                          <a14:foregroundMark x1="31836" y1="40039" x2="31836" y2="40039"/>
                          <a14:foregroundMark x1="21094" y1="41992" x2="21094" y2="41992"/>
                          <a14:foregroundMark x1="33594" y1="37695" x2="33594" y2="37695"/>
                          <a14:foregroundMark x1="47070" y1="41797" x2="47070" y2="41797"/>
                          <a14:foregroundMark x1="52930" y1="33984" x2="64648" y2="33984"/>
                          <a14:foregroundMark x1="64648" y1="33984" x2="76953" y2="33984"/>
                          <a14:foregroundMark x1="76953" y1="33984" x2="82227" y2="33984"/>
                          <a14:foregroundMark x1="66406" y1="16797" x2="56641" y2="12500"/>
                          <a14:foregroundMark x1="56641" y1="12500" x2="19531" y2="16211"/>
                          <a14:foregroundMark x1="19531" y1="16211" x2="13281" y2="24023"/>
                          <a14:foregroundMark x1="13281" y1="24023" x2="10156" y2="56836"/>
                          <a14:foregroundMark x1="10156" y1="56836" x2="12695" y2="67969"/>
                          <a14:foregroundMark x1="12695" y1="67969" x2="25391" y2="84766"/>
                          <a14:foregroundMark x1="25391" y1="84766" x2="50000" y2="88867"/>
                          <a14:foregroundMark x1="50000" y1="88867" x2="59570" y2="86523"/>
                          <a14:foregroundMark x1="59570" y1="86523" x2="83594" y2="67383"/>
                          <a14:foregroundMark x1="83594" y1="67383" x2="88086" y2="55078"/>
                          <a14:foregroundMark x1="88086" y1="55078" x2="87109" y2="39648"/>
                          <a14:foregroundMark x1="87109" y1="39648" x2="68555" y2="19531"/>
                          <a14:foregroundMark x1="68555" y1="19531" x2="62305" y2="15234"/>
                          <a14:foregroundMark x1="70508" y1="11914" x2="70508" y2="11914"/>
                          <a14:foregroundMark x1="54297" y1="6445" x2="54297" y2="6445"/>
                          <a14:foregroundMark x1="28320" y1="9375" x2="28320" y2="9375"/>
                          <a14:foregroundMark x1="15820" y1="18945" x2="14063" y2="20703"/>
                          <a14:foregroundMark x1="6055" y1="30273" x2="5469" y2="36719"/>
                          <a14:foregroundMark x1="5469" y1="43359" x2="4883" y2="50977"/>
                          <a14:foregroundMark x1="4883" y1="58008" x2="6055" y2="63086"/>
                          <a14:foregroundMark x1="8594" y1="68359" x2="9180" y2="70508"/>
                          <a14:foregroundMark x1="53516" y1="93750" x2="53516" y2="93750"/>
                          <a14:foregroundMark x1="93359" y1="45508" x2="93359" y2="45508"/>
                          <a14:foregroundMark x1="47656" y1="2539" x2="47656" y2="2539"/>
                          <a14:foregroundMark x1="96875" y1="47656" x2="96875" y2="476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2222" y="3137019"/>
              <a:ext cx="707886" cy="70788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5FB095-76F3-4638-9027-6FAA8A8AA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44" b="93750" l="4883" r="96875">
                          <a14:foregroundMark x1="44727" y1="25977" x2="44727" y2="25977"/>
                          <a14:foregroundMark x1="27930" y1="33008" x2="27930" y2="33008"/>
                          <a14:foregroundMark x1="25586" y1="25781" x2="25586" y2="25781"/>
                          <a14:foregroundMark x1="58398" y1="17578" x2="58398" y2="17578"/>
                          <a14:foregroundMark x1="31836" y1="40039" x2="31836" y2="40039"/>
                          <a14:foregroundMark x1="21094" y1="41992" x2="21094" y2="41992"/>
                          <a14:foregroundMark x1="33594" y1="37695" x2="33594" y2="37695"/>
                          <a14:foregroundMark x1="47070" y1="41797" x2="47070" y2="41797"/>
                          <a14:foregroundMark x1="52930" y1="33984" x2="64648" y2="33984"/>
                          <a14:foregroundMark x1="64648" y1="33984" x2="76953" y2="33984"/>
                          <a14:foregroundMark x1="76953" y1="33984" x2="82227" y2="33984"/>
                          <a14:foregroundMark x1="66406" y1="16797" x2="56641" y2="12500"/>
                          <a14:foregroundMark x1="56641" y1="12500" x2="19531" y2="16211"/>
                          <a14:foregroundMark x1="19531" y1="16211" x2="13281" y2="24023"/>
                          <a14:foregroundMark x1="13281" y1="24023" x2="10156" y2="56836"/>
                          <a14:foregroundMark x1="10156" y1="56836" x2="12695" y2="67969"/>
                          <a14:foregroundMark x1="12695" y1="67969" x2="25391" y2="84766"/>
                          <a14:foregroundMark x1="25391" y1="84766" x2="50000" y2="88867"/>
                          <a14:foregroundMark x1="50000" y1="88867" x2="59570" y2="86523"/>
                          <a14:foregroundMark x1="59570" y1="86523" x2="83594" y2="67383"/>
                          <a14:foregroundMark x1="83594" y1="67383" x2="88086" y2="55078"/>
                          <a14:foregroundMark x1="88086" y1="55078" x2="87109" y2="39648"/>
                          <a14:foregroundMark x1="87109" y1="39648" x2="68555" y2="19531"/>
                          <a14:foregroundMark x1="68555" y1="19531" x2="62305" y2="15234"/>
                          <a14:foregroundMark x1="70508" y1="11914" x2="70508" y2="11914"/>
                          <a14:foregroundMark x1="54297" y1="6445" x2="54297" y2="6445"/>
                          <a14:foregroundMark x1="28320" y1="9375" x2="28320" y2="9375"/>
                          <a14:foregroundMark x1="15820" y1="18945" x2="14063" y2="20703"/>
                          <a14:foregroundMark x1="6055" y1="30273" x2="5469" y2="36719"/>
                          <a14:foregroundMark x1="5469" y1="43359" x2="4883" y2="50977"/>
                          <a14:foregroundMark x1="4883" y1="58008" x2="6055" y2="63086"/>
                          <a14:foregroundMark x1="8594" y1="68359" x2="9180" y2="70508"/>
                          <a14:foregroundMark x1="53516" y1="93750" x2="53516" y2="93750"/>
                          <a14:foregroundMark x1="93359" y1="45508" x2="93359" y2="45508"/>
                          <a14:foregroundMark x1="47656" y1="2539" x2="47656" y2="2539"/>
                          <a14:foregroundMark x1="96875" y1="47656" x2="96875" y2="476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53892" y="3137019"/>
              <a:ext cx="707886" cy="707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7453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210788" y="0"/>
            <a:ext cx="7370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Những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thao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tác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trên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cấu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trúc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lưu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trữ</a:t>
            </a:r>
            <a:endParaRPr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E0440A-ADA9-4BE4-B777-6D6A1F09263B}"/>
              </a:ext>
            </a:extLst>
          </p:cNvPr>
          <p:cNvSpPr/>
          <p:nvPr/>
        </p:nvSpPr>
        <p:spPr>
          <a:xfrm>
            <a:off x="301472" y="1397530"/>
            <a:ext cx="88425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 err="1">
                <a:latin typeface="Cambria" panose="02040503050406030204" pitchFamily="18" charset="0"/>
                <a:ea typeface="Cambria" panose="02040503050406030204" pitchFamily="18" charset="0"/>
              </a:rPr>
              <a:t>Biểu</a:t>
            </a:r>
            <a:r>
              <a:rPr lang="en-US" sz="2800" b="1" u="sng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u="sng" dirty="0" err="1">
                <a:latin typeface="Cambria" panose="02040503050406030204" pitchFamily="18" charset="0"/>
                <a:ea typeface="Cambria" panose="02040503050406030204" pitchFamily="18" charset="0"/>
              </a:rPr>
              <a:t>thức</a:t>
            </a:r>
            <a:r>
              <a:rPr lang="en-US" sz="2800" b="1" u="sng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u="sng" dirty="0" err="1">
                <a:latin typeface="Cambria" panose="02040503050406030204" pitchFamily="18" charset="0"/>
                <a:ea typeface="Cambria" panose="02040503050406030204" pitchFamily="18" charset="0"/>
              </a:rPr>
              <a:t>được</a:t>
            </a:r>
            <a:r>
              <a:rPr lang="en-US" sz="2800" b="1" u="sng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u="sng" dirty="0" err="1">
                <a:latin typeface="Cambria" panose="02040503050406030204" pitchFamily="18" charset="0"/>
                <a:ea typeface="Cambria" panose="02040503050406030204" pitchFamily="18" charset="0"/>
              </a:rPr>
              <a:t>đưa</a:t>
            </a:r>
            <a:r>
              <a:rPr lang="en-US" sz="2800" b="1" u="sng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u="sng" dirty="0" err="1">
                <a:latin typeface="Cambria" panose="02040503050406030204" pitchFamily="18" charset="0"/>
                <a:ea typeface="Cambria" panose="02040503050406030204" pitchFamily="18" charset="0"/>
              </a:rPr>
              <a:t>vào</a:t>
            </a:r>
            <a:r>
              <a:rPr lang="en-US" sz="2800" b="1" u="sng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Tự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động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thêm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khoảng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trắng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04891B-A90B-428F-95FB-68F36487F168}"/>
              </a:ext>
            </a:extLst>
          </p:cNvPr>
          <p:cNvSpPr/>
          <p:nvPr/>
        </p:nvSpPr>
        <p:spPr>
          <a:xfrm>
            <a:off x="301472" y="2351637"/>
            <a:ext cx="8842528" cy="2805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800" b="1" u="sng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u="sng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u="sng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bước</a:t>
            </a:r>
            <a:r>
              <a:rPr lang="en-US" sz="2800" b="1" u="sng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u="sng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xử</a:t>
            </a:r>
            <a:r>
              <a:rPr lang="en-US" sz="2800" b="1" u="sng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u="sng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lý</a:t>
            </a:r>
            <a:r>
              <a:rPr lang="en-US" sz="2800" b="1" u="sng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u="sng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b="1" u="sng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u="sng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b="1" u="sng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spcBef>
                <a:spcPts val="200"/>
              </a:spcBef>
              <a:buFont typeface="Wingdings" panose="05000000000000000000" pitchFamily="2" charset="2"/>
              <a:buChar char="v"/>
            </a:pP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Duyệt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685800" indent="-457200">
              <a:spcBef>
                <a:spcPts val="200"/>
              </a:spcBef>
              <a:buFont typeface="Wingdings" panose="05000000000000000000" pitchFamily="2" charset="2"/>
              <a:buChar char="v"/>
            </a:pP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Chuyển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indent="-457200">
              <a:spcBef>
                <a:spcPts val="200"/>
              </a:spcBef>
              <a:buFont typeface="Wingdings" panose="05000000000000000000" pitchFamily="2" charset="2"/>
              <a:buChar char="v"/>
            </a:pP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hàm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tách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chuỗi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1143000" indent="-457200">
              <a:spcBef>
                <a:spcPts val="200"/>
              </a:spcBef>
              <a:buFont typeface="Wingdings" panose="05000000000000000000" pitchFamily="2" charset="2"/>
              <a:buChar char="v"/>
            </a:pP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toán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1371600" indent="-457200">
              <a:spcBef>
                <a:spcPts val="200"/>
              </a:spcBef>
              <a:buFont typeface="Wingdings" panose="05000000000000000000" pitchFamily="2" charset="2"/>
              <a:buChar char="v"/>
            </a:pP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Xuất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979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575822" y="309500"/>
            <a:ext cx="7370700" cy="5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thuật</a:t>
            </a:r>
            <a:endParaRPr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D3C121-4699-4761-B632-718D9910E3C2}"/>
              </a:ext>
            </a:extLst>
          </p:cNvPr>
          <p:cNvSpPr/>
          <p:nvPr/>
        </p:nvSpPr>
        <p:spPr>
          <a:xfrm>
            <a:off x="127000" y="1358850"/>
            <a:ext cx="5020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8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Lưu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trữ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: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lưu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trữ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chuyển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đổi</a:t>
            </a:r>
            <a:endParaRPr lang="en-US" sz="2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422D1-F9BA-4815-AAAA-3F692077A27E}"/>
              </a:ext>
            </a:extLst>
          </p:cNvPr>
          <p:cNvPicPr/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737100" y="2051386"/>
            <a:ext cx="4406900" cy="19025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91A7D9-A410-4D92-9751-EF4F38B725D9}"/>
              </a:ext>
            </a:extLst>
          </p:cNvPr>
          <p:cNvSpPr txBox="1"/>
          <p:nvPr/>
        </p:nvSpPr>
        <p:spPr>
          <a:xfrm>
            <a:off x="127000" y="1786958"/>
            <a:ext cx="458137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Tạo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cho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lớp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biến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cần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thiết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914400" indent="-914400" algn="just">
              <a:buFont typeface="Wingdings" panose="05000000000000000000" pitchFamily="2" charset="2"/>
              <a:buChar char="q"/>
            </a:pP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Trungto</a:t>
            </a:r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indent="-914400" algn="just">
              <a:buFont typeface="Wingdings" panose="05000000000000000000" pitchFamily="2" charset="2"/>
              <a:buChar char="q"/>
            </a:pP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Bieuthuc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914400" indent="-914400" algn="just">
              <a:buFont typeface="Wingdings" panose="05000000000000000000" pitchFamily="2" charset="2"/>
              <a:buChar char="q"/>
            </a:pP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Luutrutoanhang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914400" indent="-914400" algn="just">
              <a:buFont typeface="Wingdings" panose="05000000000000000000" pitchFamily="2" charset="2"/>
              <a:buChar char="q"/>
            </a:pP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ST</a:t>
            </a:r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333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575822" y="309500"/>
            <a:ext cx="7370700" cy="5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thuật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7CDEC-95D5-4B90-B57B-4F18EF76F4F3}"/>
              </a:ext>
            </a:extLst>
          </p:cNvPr>
          <p:cNvSpPr/>
          <p:nvPr/>
        </p:nvSpPr>
        <p:spPr>
          <a:xfrm>
            <a:off x="301472" y="1189533"/>
            <a:ext cx="702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lưu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trữ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chuyển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đổi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thành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hậu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tố</a:t>
            </a:r>
            <a:endParaRPr lang="en-US" sz="2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A3D133-D7EE-4387-A5AC-51BAED795B8B}"/>
              </a:ext>
            </a:extLst>
          </p:cNvPr>
          <p:cNvSpPr/>
          <p:nvPr/>
        </p:nvSpPr>
        <p:spPr>
          <a:xfrm>
            <a:off x="301472" y="1676951"/>
            <a:ext cx="6800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Lưu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trữ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kí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tự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được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nhập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vào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Bieuthuc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C776D-A9D3-4FF6-9539-C620DEC7D145}"/>
              </a:ext>
            </a:extLst>
          </p:cNvPr>
          <p:cNvPicPr/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886650" y="2235973"/>
            <a:ext cx="7370700" cy="244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60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575822" y="309500"/>
            <a:ext cx="7370700" cy="5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thuật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7CDEC-95D5-4B90-B57B-4F18EF76F4F3}"/>
              </a:ext>
            </a:extLst>
          </p:cNvPr>
          <p:cNvSpPr/>
          <p:nvPr/>
        </p:nvSpPr>
        <p:spPr>
          <a:xfrm>
            <a:off x="301472" y="1189533"/>
            <a:ext cx="702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lưu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trữ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chuyển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đổi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thành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hậu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tố</a:t>
            </a:r>
            <a:endParaRPr lang="en-US" sz="2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ED6AF5-13CB-460C-83B5-DADE9511C741}"/>
              </a:ext>
            </a:extLst>
          </p:cNvPr>
          <p:cNvSpPr/>
          <p:nvPr/>
        </p:nvSpPr>
        <p:spPr>
          <a:xfrm>
            <a:off x="301472" y="1712753"/>
            <a:ext cx="8740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Để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thực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hiện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việc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chuyển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biểu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thức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đã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cho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sang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hậu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tố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đầu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tiên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ta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phải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tạo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ra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hàm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độ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ưu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tiên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354AC-AF97-49BF-BA3E-ADD990603AEA}"/>
              </a:ext>
            </a:extLst>
          </p:cNvPr>
          <p:cNvPicPr/>
          <p:nvPr/>
        </p:nvPicPr>
        <p:blipFill rotWithShape="1">
          <a:blip r:embed="rId3">
            <a:biLevel thresh="25000"/>
          </a:blip>
          <a:srcRect b="2534"/>
          <a:stretch/>
        </p:blipFill>
        <p:spPr bwMode="auto">
          <a:xfrm>
            <a:off x="1826183" y="2514601"/>
            <a:ext cx="5691505" cy="254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65078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575822" y="309500"/>
            <a:ext cx="7370700" cy="5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thuật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7CDEC-95D5-4B90-B57B-4F18EF76F4F3}"/>
              </a:ext>
            </a:extLst>
          </p:cNvPr>
          <p:cNvSpPr/>
          <p:nvPr/>
        </p:nvSpPr>
        <p:spPr>
          <a:xfrm>
            <a:off x="301472" y="1189533"/>
            <a:ext cx="702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lưu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trữ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chuyển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đổi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thành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hậu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tố</a:t>
            </a:r>
            <a:endParaRPr lang="en-US" sz="2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5A6F5B-E95A-481B-85BF-8C878B75FF99}"/>
              </a:ext>
            </a:extLst>
          </p:cNvPr>
          <p:cNvSpPr/>
          <p:nvPr/>
        </p:nvSpPr>
        <p:spPr>
          <a:xfrm>
            <a:off x="301472" y="1712753"/>
            <a:ext cx="6505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Chuyển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thành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hậu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tố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dựa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trên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nguyên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tắc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09B02F-9D5E-48F0-A671-AB2D2DAE6EBA}"/>
              </a:ext>
            </a:extLst>
          </p:cNvPr>
          <p:cNvPicPr/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2210996" y="2235973"/>
            <a:ext cx="4100352" cy="2779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CA943-EDB4-4C55-AAA7-3C1FD62B0AB0}"/>
              </a:ext>
            </a:extLst>
          </p:cNvPr>
          <p:cNvPicPr/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420495" y="2142153"/>
            <a:ext cx="6303010" cy="29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9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575822" y="309500"/>
            <a:ext cx="7370700" cy="5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thuật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7CDEC-95D5-4B90-B57B-4F18EF76F4F3}"/>
              </a:ext>
            </a:extLst>
          </p:cNvPr>
          <p:cNvSpPr/>
          <p:nvPr/>
        </p:nvSpPr>
        <p:spPr>
          <a:xfrm>
            <a:off x="301472" y="1189533"/>
            <a:ext cx="702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lưu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trữ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chuyển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đổi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thành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hậu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tố</a:t>
            </a:r>
            <a:endParaRPr lang="en-US" sz="2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605642-7896-4F27-8D6A-13F6642E1AFA}"/>
              </a:ext>
            </a:extLst>
          </p:cNvPr>
          <p:cNvSpPr/>
          <p:nvPr/>
        </p:nvSpPr>
        <p:spPr>
          <a:xfrm>
            <a:off x="301472" y="1676951"/>
            <a:ext cx="6614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Chuyển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tất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cả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gì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lại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ngăn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xếp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ra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E32A3-30AA-447F-9131-CEBFFAAB1212}"/>
              </a:ext>
            </a:extLst>
          </p:cNvPr>
          <p:cNvPicPr/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929131" y="2200171"/>
            <a:ext cx="5285738" cy="222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84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5A251E-AE11-4001-9584-0F9F74E7C6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38E382-954B-4586-B1AB-C6A7FCC0CA55}"/>
              </a:ext>
            </a:extLst>
          </p:cNvPr>
          <p:cNvSpPr txBox="1"/>
          <p:nvPr/>
        </p:nvSpPr>
        <p:spPr>
          <a:xfrm>
            <a:off x="201294" y="0"/>
            <a:ext cx="2179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Nội</a:t>
            </a:r>
            <a:r>
              <a:rPr lang="en-US" sz="3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dung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7AE69F-ED17-4255-978F-6908CA57FC6A}"/>
              </a:ext>
            </a:extLst>
          </p:cNvPr>
          <p:cNvSpPr txBox="1"/>
          <p:nvPr/>
        </p:nvSpPr>
        <p:spPr>
          <a:xfrm>
            <a:off x="653472" y="922317"/>
            <a:ext cx="8261927" cy="4144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6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Lí</a:t>
            </a:r>
            <a:r>
              <a:rPr lang="en-US" sz="36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do </a:t>
            </a:r>
            <a:r>
              <a:rPr lang="en-US" sz="36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chọn</a:t>
            </a:r>
            <a:r>
              <a:rPr lang="en-US" sz="36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36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3600" b="1" dirty="0">
              <a:solidFill>
                <a:srgbClr val="0043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6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Mô</a:t>
            </a:r>
            <a:r>
              <a:rPr lang="en-US" sz="36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tả</a:t>
            </a:r>
            <a:r>
              <a:rPr lang="en-US" sz="36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36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mềm</a:t>
            </a:r>
            <a:endParaRPr lang="en-US" sz="3600" b="1" dirty="0">
              <a:solidFill>
                <a:srgbClr val="0043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3716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6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Quá</a:t>
            </a:r>
            <a:r>
              <a:rPr lang="en-US" sz="36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trình</a:t>
            </a:r>
            <a:r>
              <a:rPr lang="en-US" sz="36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xây</a:t>
            </a:r>
            <a:r>
              <a:rPr lang="en-US" sz="36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dựng</a:t>
            </a:r>
            <a:r>
              <a:rPr lang="en-US" sz="36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36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mềm</a:t>
            </a:r>
            <a:endParaRPr lang="en-US" sz="3600" b="1" dirty="0">
              <a:solidFill>
                <a:srgbClr val="0043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8288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6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Cài</a:t>
            </a:r>
            <a:r>
              <a:rPr lang="en-US" sz="36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đặt</a:t>
            </a:r>
            <a:r>
              <a:rPr lang="en-US" sz="36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36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kiểm</a:t>
            </a:r>
            <a:r>
              <a:rPr lang="en-US" sz="36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tra</a:t>
            </a:r>
            <a:endParaRPr lang="en-US" sz="3600" b="1" dirty="0">
              <a:solidFill>
                <a:srgbClr val="0043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2860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6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Kết</a:t>
            </a:r>
            <a:r>
              <a:rPr lang="en-US" sz="3600" b="1" dirty="0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0043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luận</a:t>
            </a:r>
            <a:endParaRPr lang="en-US" sz="3600" b="1" dirty="0">
              <a:solidFill>
                <a:srgbClr val="0043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37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575822" y="309500"/>
            <a:ext cx="7370700" cy="5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thuật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7CDEC-95D5-4B90-B57B-4F18EF76F4F3}"/>
              </a:ext>
            </a:extLst>
          </p:cNvPr>
          <p:cNvSpPr/>
          <p:nvPr/>
        </p:nvSpPr>
        <p:spPr>
          <a:xfrm>
            <a:off x="301472" y="1189533"/>
            <a:ext cx="7024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lưu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trữ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chuyển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đổi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thành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hậu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tố</a:t>
            </a:r>
            <a:endParaRPr lang="en-US" sz="2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62B32E-6C53-4935-BC59-090353C5BCDD}"/>
              </a:ext>
            </a:extLst>
          </p:cNvPr>
          <p:cNvSpPr/>
          <p:nvPr/>
        </p:nvSpPr>
        <p:spPr>
          <a:xfrm>
            <a:off x="301472" y="1635887"/>
            <a:ext cx="866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Chuẩn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hoá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lại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hậu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tố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sao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hai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dấu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giữa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hạng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tử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2FCCA-D488-4E82-9839-EBE39961A94F}"/>
              </a:ext>
            </a:extLst>
          </p:cNvPr>
          <p:cNvPicPr/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929765" y="2514707"/>
            <a:ext cx="5284470" cy="225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5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575822" y="309500"/>
            <a:ext cx="7370700" cy="5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thuật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35927D-913F-49D1-AA8B-7BFB55E506C6}"/>
              </a:ext>
            </a:extLst>
          </p:cNvPr>
          <p:cNvSpPr/>
          <p:nvPr/>
        </p:nvSpPr>
        <p:spPr>
          <a:xfrm>
            <a:off x="301472" y="1135162"/>
            <a:ext cx="1960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toán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BD2BF-1848-4D01-AF2B-EB1979AE2952}"/>
              </a:ext>
            </a:extLst>
          </p:cNvPr>
          <p:cNvSpPr/>
          <p:nvPr/>
        </p:nvSpPr>
        <p:spPr>
          <a:xfrm>
            <a:off x="301473" y="1504493"/>
            <a:ext cx="8842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Thêm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biến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lưu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trữ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chuỗi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nhỏ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vừa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tách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được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vào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mảng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chuỗi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thực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hiện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việc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toán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2BE8DD-880A-4176-B53B-08598632E95E}"/>
              </a:ext>
            </a:extLst>
          </p:cNvPr>
          <p:cNvPicPr/>
          <p:nvPr/>
        </p:nvPicPr>
        <p:blipFill rotWithShape="1">
          <a:blip r:embed="rId3">
            <a:biLevel thresh="25000"/>
          </a:blip>
          <a:srcRect b="4555"/>
          <a:stretch/>
        </p:blipFill>
        <p:spPr bwMode="auto">
          <a:xfrm>
            <a:off x="933769" y="2406828"/>
            <a:ext cx="7276461" cy="2062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7238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575822" y="309500"/>
            <a:ext cx="7370700" cy="5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thuật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35927D-913F-49D1-AA8B-7BFB55E506C6}"/>
              </a:ext>
            </a:extLst>
          </p:cNvPr>
          <p:cNvSpPr/>
          <p:nvPr/>
        </p:nvSpPr>
        <p:spPr>
          <a:xfrm>
            <a:off x="301472" y="1135162"/>
            <a:ext cx="1960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toán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5A856C-2064-4DE4-A92E-3A8A620F9C55}"/>
              </a:ext>
            </a:extLst>
          </p:cNvPr>
          <p:cNvSpPr/>
          <p:nvPr/>
        </p:nvSpPr>
        <p:spPr>
          <a:xfrm>
            <a:off x="301472" y="1548585"/>
            <a:ext cx="8842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Nếu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chuỗi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đưa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vào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chuỗi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toán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hạng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mềm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sẽ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tiến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hành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ép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kiểu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chuỗi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toán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hạng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nó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đưa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nó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vào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ngăn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xếp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Giatri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0F7E9-6ADE-43CE-81E4-B55CCAF46FEE}"/>
              </a:ext>
            </a:extLst>
          </p:cNvPr>
          <p:cNvPicPr/>
          <p:nvPr/>
        </p:nvPicPr>
        <p:blipFill rotWithShape="1">
          <a:blip r:embed="rId3">
            <a:biLevel thresh="25000"/>
          </a:blip>
          <a:srcRect b="4942"/>
          <a:stretch/>
        </p:blipFill>
        <p:spPr>
          <a:xfrm>
            <a:off x="1420495" y="2356067"/>
            <a:ext cx="6303010" cy="268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51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575822" y="309500"/>
            <a:ext cx="7370700" cy="5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thuật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35927D-913F-49D1-AA8B-7BFB55E506C6}"/>
              </a:ext>
            </a:extLst>
          </p:cNvPr>
          <p:cNvSpPr/>
          <p:nvPr/>
        </p:nvSpPr>
        <p:spPr>
          <a:xfrm>
            <a:off x="301472" y="1135162"/>
            <a:ext cx="1960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toán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2A74FB-68BC-432A-895B-BC7CC0327620}"/>
              </a:ext>
            </a:extLst>
          </p:cNvPr>
          <p:cNvSpPr/>
          <p:nvPr/>
        </p:nvSpPr>
        <p:spPr>
          <a:xfrm>
            <a:off x="301472" y="1611804"/>
            <a:ext cx="8842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trường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hợp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phải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toán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hạng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, ta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sẽ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thực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hiện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việc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toán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dựa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trên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nguyên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tắc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2B2BFD-B594-48B3-9C99-B20003F5A6E3}"/>
              </a:ext>
            </a:extLst>
          </p:cNvPr>
          <p:cNvPicPr/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2280920" y="2442801"/>
            <a:ext cx="4582160" cy="270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29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575822" y="309500"/>
            <a:ext cx="7370700" cy="5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thuật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35927D-913F-49D1-AA8B-7BFB55E506C6}"/>
              </a:ext>
            </a:extLst>
          </p:cNvPr>
          <p:cNvSpPr/>
          <p:nvPr/>
        </p:nvSpPr>
        <p:spPr>
          <a:xfrm>
            <a:off x="301472" y="1135162"/>
            <a:ext cx="1960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toán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E14D3C-92E5-4586-893C-DDC691D83547}"/>
              </a:ext>
            </a:extLst>
          </p:cNvPr>
          <p:cNvSpPr/>
          <p:nvPr/>
        </p:nvSpPr>
        <p:spPr>
          <a:xfrm>
            <a:off x="258190" y="1658382"/>
            <a:ext cx="2116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Xử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âm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CE745-2B39-4C26-B59B-5A62AA0CF190}"/>
              </a:ext>
            </a:extLst>
          </p:cNvPr>
          <p:cNvPicPr/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2813868" y="1750696"/>
            <a:ext cx="6303010" cy="31959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7030EA-EED7-4168-B91B-41AED587A4F7}"/>
              </a:ext>
            </a:extLst>
          </p:cNvPr>
          <p:cNvSpPr/>
          <p:nvPr/>
        </p:nvSpPr>
        <p:spPr>
          <a:xfrm>
            <a:off x="258189" y="1658382"/>
            <a:ext cx="21162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Toán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tử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đang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xét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toán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tử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biểu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thức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576666-40E5-4758-9F95-817002DACC77}"/>
              </a:ext>
            </a:extLst>
          </p:cNvPr>
          <p:cNvPicPr/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2395256" y="1750696"/>
            <a:ext cx="5882640" cy="1447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5ED46-0E06-42A6-B5E6-C865466D8493}"/>
              </a:ext>
            </a:extLst>
          </p:cNvPr>
          <p:cNvSpPr txBox="1"/>
          <p:nvPr/>
        </p:nvSpPr>
        <p:spPr>
          <a:xfrm>
            <a:off x="258189" y="2132349"/>
            <a:ext cx="2456034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5*(-3)+(-659)*(-5)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765B30F8-9B4C-4E0D-9469-883EAFDC2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611431"/>
              </p:ext>
            </p:extLst>
          </p:nvPr>
        </p:nvGraphicFramePr>
        <p:xfrm>
          <a:off x="258189" y="3305769"/>
          <a:ext cx="2456034" cy="396240"/>
        </p:xfrm>
        <a:graphic>
          <a:graphicData uri="http://schemas.openxmlformats.org/drawingml/2006/table">
            <a:tbl>
              <a:tblPr firstRow="1" bandRow="1">
                <a:tableStyleId>{C6F3D712-DB1F-4071-AEB4-B7774354EDDB}</a:tableStyleId>
              </a:tblPr>
              <a:tblGrid>
                <a:gridCol w="2456034">
                  <a:extLst>
                    <a:ext uri="{9D8B030D-6E8A-4147-A177-3AD203B41FA5}">
                      <a16:colId xmlns:a16="http://schemas.microsoft.com/office/drawing/2014/main" val="1377163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 3 - * 659 - 5 - * 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56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28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575822" y="309500"/>
            <a:ext cx="7370700" cy="5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thuật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35927D-913F-49D1-AA8B-7BFB55E506C6}"/>
              </a:ext>
            </a:extLst>
          </p:cNvPr>
          <p:cNvSpPr/>
          <p:nvPr/>
        </p:nvSpPr>
        <p:spPr>
          <a:xfrm>
            <a:off x="301472" y="1135162"/>
            <a:ext cx="1960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toán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DAE09A-3809-4008-B68C-F513E6AAE4FA}"/>
              </a:ext>
            </a:extLst>
          </p:cNvPr>
          <p:cNvSpPr/>
          <p:nvPr/>
        </p:nvSpPr>
        <p:spPr>
          <a:xfrm>
            <a:off x="301472" y="1611804"/>
            <a:ext cx="8842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Câu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lệnh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rẽ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nhánh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cuối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cùng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cho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phép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ta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thực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hiện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việc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phép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trừ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như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bình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thường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09B7B-E5B9-45C0-A711-C6549A3BCE1B}"/>
              </a:ext>
            </a:extLst>
          </p:cNvPr>
          <p:cNvPicPr/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2033431" y="2700700"/>
            <a:ext cx="5077138" cy="186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30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575822" y="309500"/>
            <a:ext cx="7370700" cy="5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thuật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35927D-913F-49D1-AA8B-7BFB55E506C6}"/>
              </a:ext>
            </a:extLst>
          </p:cNvPr>
          <p:cNvSpPr/>
          <p:nvPr/>
        </p:nvSpPr>
        <p:spPr>
          <a:xfrm>
            <a:off x="301472" y="1135162"/>
            <a:ext cx="1960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toán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9765A6-1A1A-4B16-BD84-74E387CF944B}"/>
              </a:ext>
            </a:extLst>
          </p:cNvPr>
          <p:cNvSpPr/>
          <p:nvPr/>
        </p:nvSpPr>
        <p:spPr>
          <a:xfrm>
            <a:off x="301472" y="1592644"/>
            <a:ext cx="8842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Đưa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tử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cuối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cùng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đây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kết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quả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biểu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thức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) ra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khỏi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ngăn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xếp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67F2CD-0164-4297-86F5-4B1E648C376E}"/>
              </a:ext>
            </a:extLst>
          </p:cNvPr>
          <p:cNvPicPr/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43940" y="2719860"/>
            <a:ext cx="705612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59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ctrTitle"/>
          </p:nvPr>
        </p:nvSpPr>
        <p:spPr>
          <a:xfrm>
            <a:off x="939637" y="1835175"/>
            <a:ext cx="7264725" cy="1473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ABE33F"/>
                </a:solidFill>
              </a:rPr>
              <a:t>4.</a:t>
            </a:r>
            <a:br>
              <a:rPr lang="en" sz="4800" dirty="0">
                <a:solidFill>
                  <a:srgbClr val="ABE33F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4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Cài</a:t>
            </a:r>
            <a:r>
              <a:rPr lang="en-US" sz="4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đặt</a:t>
            </a:r>
            <a:r>
              <a:rPr lang="en-US" sz="4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4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kiểm</a:t>
            </a:r>
            <a:r>
              <a:rPr lang="en-US" sz="4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</a:t>
            </a:r>
            <a:endParaRPr sz="4800" dirty="0">
              <a:solidFill>
                <a:srgbClr val="ABE33F"/>
              </a:solidFill>
            </a:endParaRPr>
          </a:p>
        </p:txBody>
      </p:sp>
      <p:sp>
        <p:nvSpPr>
          <p:cNvPr id="126" name="Google Shape;126;p14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272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43F254-FFC1-4D6E-B8CF-3F6CA23EA2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57A70A-A275-4649-BEA6-5E2A4A9638A7}"/>
              </a:ext>
            </a:extLst>
          </p:cNvPr>
          <p:cNvSpPr txBox="1"/>
          <p:nvPr/>
        </p:nvSpPr>
        <p:spPr>
          <a:xfrm>
            <a:off x="27122" y="0"/>
            <a:ext cx="4595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tr</a:t>
            </a:r>
            <a:r>
              <a:rPr lang="vi-VN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ư</a:t>
            </a: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ờng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hợp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kiểm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</a:t>
            </a:r>
            <a:endParaRPr lang="en-US" sz="28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5E6A3D-CD40-470B-91AE-19A501854671}"/>
              </a:ext>
            </a:extLst>
          </p:cNvPr>
          <p:cNvSpPr/>
          <p:nvPr/>
        </p:nvSpPr>
        <p:spPr>
          <a:xfrm>
            <a:off x="135081" y="973633"/>
            <a:ext cx="4142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Kiểm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A5056D-FD7F-4D13-A2A6-414BE1D396CA}"/>
              </a:ext>
            </a:extLst>
          </p:cNvPr>
          <p:cNvPicPr/>
          <p:nvPr/>
        </p:nvPicPr>
        <p:blipFill rotWithShape="1">
          <a:blip r:embed="rId2"/>
          <a:srcRect t="-1" r="1534" b="6168"/>
          <a:stretch/>
        </p:blipFill>
        <p:spPr bwMode="auto">
          <a:xfrm>
            <a:off x="1514475" y="1435298"/>
            <a:ext cx="6115050" cy="908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1182BB-4897-4E9D-A630-07B00A1FF9F0}"/>
              </a:ext>
            </a:extLst>
          </p:cNvPr>
          <p:cNvSpPr/>
          <p:nvPr/>
        </p:nvSpPr>
        <p:spPr>
          <a:xfrm>
            <a:off x="135081" y="2383333"/>
            <a:ext cx="2371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200"/>
              </a:spcBef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toán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âm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9B29F7-C70D-4DC7-A860-C220C5DA54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14475" y="2844998"/>
            <a:ext cx="5996940" cy="586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D6A36C-9071-43FC-8C04-814E86175A5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14475" y="3429703"/>
            <a:ext cx="6103620" cy="68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B48AC6-4F27-4DD3-93EE-30E313410E4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510665" y="4115503"/>
            <a:ext cx="6000750" cy="6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62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9A2D69-F85B-46C1-B48D-5299F29AD6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78C763-CDC5-47D4-97BA-E3FC4A4D7CF3}"/>
              </a:ext>
            </a:extLst>
          </p:cNvPr>
          <p:cNvSpPr/>
          <p:nvPr/>
        </p:nvSpPr>
        <p:spPr>
          <a:xfrm>
            <a:off x="135081" y="984537"/>
            <a:ext cx="5846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200"/>
              </a:spcBef>
            </a:pP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Tính toán biểu thức có dấu mở đóng ngoặc: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7DB522-B32A-43AB-9789-1F9453C8CE07}"/>
              </a:ext>
            </a:extLst>
          </p:cNvPr>
          <p:cNvSpPr/>
          <p:nvPr/>
        </p:nvSpPr>
        <p:spPr>
          <a:xfrm>
            <a:off x="135081" y="1446202"/>
            <a:ext cx="4405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dương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B171-84E6-4EAE-A1E2-5D53CC9224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69720" y="1962150"/>
            <a:ext cx="6004560" cy="60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804474-4621-49A3-AAA5-891A9E7A280A}"/>
              </a:ext>
            </a:extLst>
          </p:cNvPr>
          <p:cNvSpPr/>
          <p:nvPr/>
        </p:nvSpPr>
        <p:spPr>
          <a:xfrm>
            <a:off x="135081" y="2571750"/>
            <a:ext cx="4206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trường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hợp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âm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5BF5A1-F018-46A4-8822-3782CC4777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35430" y="2972782"/>
            <a:ext cx="6073140" cy="685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2443D7-CD1B-4293-B07B-CDD024DE9861}"/>
              </a:ext>
            </a:extLst>
          </p:cNvPr>
          <p:cNvSpPr/>
          <p:nvPr/>
        </p:nvSpPr>
        <p:spPr>
          <a:xfrm>
            <a:off x="135081" y="3643015"/>
            <a:ext cx="4722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Trường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hợp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xuất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hiện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phép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trừ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02366E-A292-4DF3-A820-ACA7A08BE58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84834" y="4094531"/>
            <a:ext cx="6111240" cy="655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32C338-7649-4FE9-853D-93029C4FD38B}"/>
              </a:ext>
            </a:extLst>
          </p:cNvPr>
          <p:cNvSpPr txBox="1"/>
          <p:nvPr/>
        </p:nvSpPr>
        <p:spPr>
          <a:xfrm>
            <a:off x="27122" y="0"/>
            <a:ext cx="4595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tr</a:t>
            </a:r>
            <a:r>
              <a:rPr lang="vi-VN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ư</a:t>
            </a: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ờng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hợp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kiểm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</a:t>
            </a:r>
            <a:endParaRPr lang="en-US" sz="28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90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ctrTitle"/>
          </p:nvPr>
        </p:nvSpPr>
        <p:spPr>
          <a:xfrm>
            <a:off x="1815450" y="1835175"/>
            <a:ext cx="5513100" cy="1473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ABE33F"/>
                </a:solidFill>
              </a:rPr>
              <a:t>1.</a:t>
            </a:r>
            <a:endParaRPr sz="4800" dirty="0">
              <a:solidFill>
                <a:srgbClr val="ABE33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latin typeface="Cambria" panose="02040503050406030204" pitchFamily="18" charset="0"/>
                <a:ea typeface="Cambria" panose="02040503050406030204" pitchFamily="18" charset="0"/>
              </a:rPr>
              <a:t>Mô</a:t>
            </a:r>
            <a:r>
              <a:rPr lang="en" sz="4800" dirty="0">
                <a:latin typeface="Cambria" panose="02040503050406030204" pitchFamily="18" charset="0"/>
                <a:ea typeface="Cambria" panose="02040503050406030204" pitchFamily="18" charset="0"/>
              </a:rPr>
              <a:t> t</a:t>
            </a:r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ả </a:t>
            </a:r>
            <a:r>
              <a:rPr lang="en-US" sz="4800" dirty="0" err="1"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latin typeface="Cambria" panose="02040503050406030204" pitchFamily="18" charset="0"/>
                <a:ea typeface="Cambria" panose="02040503050406030204" pitchFamily="18" charset="0"/>
              </a:rPr>
              <a:t>mềm</a:t>
            </a:r>
            <a:endParaRPr sz="4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6" name="Google Shape;126;p14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6896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7ED340-38C5-4D14-B39B-853085BB96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8D01DF-1F77-451B-9811-36544A0C64DE}"/>
              </a:ext>
            </a:extLst>
          </p:cNvPr>
          <p:cNvSpPr/>
          <p:nvPr/>
        </p:nvSpPr>
        <p:spPr>
          <a:xfrm>
            <a:off x="301472" y="986333"/>
            <a:ext cx="4817344" cy="2805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2" indent="-514350">
              <a:spcBef>
                <a:spcPts val="200"/>
              </a:spcBef>
              <a:buFont typeface="+mj-lt"/>
              <a:buAutoNum type="arabicPeriod"/>
            </a:pP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Lỗi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quá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trình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nhập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514350" lvl="2" indent="-514350">
              <a:spcBef>
                <a:spcPts val="200"/>
              </a:spcBef>
              <a:buFont typeface="+mj-lt"/>
              <a:buAutoNum type="arabicPeriod"/>
            </a:pP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lvl="2" indent="-514350">
              <a:spcBef>
                <a:spcPts val="200"/>
              </a:spcBef>
              <a:buFont typeface="+mj-lt"/>
              <a:buAutoNum type="arabicPeriod"/>
            </a:pP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lvl="2" indent="-514350">
              <a:spcBef>
                <a:spcPts val="200"/>
              </a:spcBef>
              <a:buFont typeface="+mj-lt"/>
              <a:buAutoNum type="arabicPeriod"/>
            </a:pP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lvl="2" indent="-514350">
              <a:spcBef>
                <a:spcPts val="200"/>
              </a:spcBef>
              <a:buFont typeface="+mj-lt"/>
              <a:buAutoNum type="arabicPeriod"/>
            </a:pP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lvl="2" indent="-514350">
              <a:spcBef>
                <a:spcPts val="200"/>
              </a:spcBef>
              <a:buFont typeface="+mj-lt"/>
              <a:buAutoNum type="arabicPeriod"/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Chia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cho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0.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D85EB-918D-4225-A05A-A18EF5D63F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31620" y="2007870"/>
            <a:ext cx="6080760" cy="1127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1DF72C-7F78-4CA4-AA65-1F41988B9ED6}"/>
              </a:ext>
            </a:extLst>
          </p:cNvPr>
          <p:cNvPicPr/>
          <p:nvPr/>
        </p:nvPicPr>
        <p:blipFill rotWithShape="1">
          <a:blip r:embed="rId3"/>
          <a:srcRect l="1020" t="11756" r="847" b="14592"/>
          <a:stretch/>
        </p:blipFill>
        <p:spPr bwMode="auto">
          <a:xfrm>
            <a:off x="1503680" y="3689351"/>
            <a:ext cx="6108700" cy="1314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916718-A13B-4411-AF36-6C782890D016}"/>
              </a:ext>
            </a:extLst>
          </p:cNvPr>
          <p:cNvSpPr/>
          <p:nvPr/>
        </p:nvSpPr>
        <p:spPr>
          <a:xfrm>
            <a:off x="89954" y="28711"/>
            <a:ext cx="4148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spcBef>
                <a:spcPts val="200"/>
              </a:spcBef>
            </a:pP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trường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hợp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báo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lỗi</a:t>
            </a:r>
            <a:r>
              <a:rPr lang="en-US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844525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7FC6-B7FF-4BA4-87C6-9FC192AE3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9000" y="1991850"/>
            <a:ext cx="5706000" cy="1159800"/>
          </a:xfrm>
        </p:spPr>
        <p:txBody>
          <a:bodyPr/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11414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ctrTitle"/>
          </p:nvPr>
        </p:nvSpPr>
        <p:spPr>
          <a:xfrm>
            <a:off x="939637" y="1835175"/>
            <a:ext cx="7264725" cy="1473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ABE33F"/>
                </a:solidFill>
              </a:rPr>
              <a:t>5.</a:t>
            </a:r>
            <a:br>
              <a:rPr lang="en" sz="4800" dirty="0">
                <a:solidFill>
                  <a:srgbClr val="ABE33F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4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Kết</a:t>
            </a:r>
            <a:r>
              <a:rPr lang="en-US" sz="4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luận</a:t>
            </a:r>
            <a:endParaRPr sz="4800" dirty="0">
              <a:solidFill>
                <a:srgbClr val="ABE33F"/>
              </a:solidFill>
            </a:endParaRPr>
          </a:p>
        </p:txBody>
      </p:sp>
      <p:sp>
        <p:nvSpPr>
          <p:cNvPr id="126" name="Google Shape;126;p14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6889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40CDAF-EBF7-469B-BE4C-0BBA03A2B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2296" y="2355764"/>
            <a:ext cx="5959407" cy="819900"/>
          </a:xfrm>
        </p:spPr>
        <p:txBody>
          <a:bodyPr/>
          <a:lstStyle/>
          <a:p>
            <a:pPr marL="76200" indent="0">
              <a:buNone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5.1 </a:t>
            </a:r>
            <a:r>
              <a:rPr lang="vi-VN" sz="3600" dirty="0">
                <a:latin typeface="Cambria" panose="02040503050406030204" pitchFamily="18" charset="0"/>
                <a:ea typeface="Cambria" panose="02040503050406030204" pitchFamily="18" charset="0"/>
              </a:rPr>
              <a:t>Ư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u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điểm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&amp;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Khuyết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điểm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1131ED-B7B4-4365-8324-48C49462A2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6644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57FC9-F9A4-4045-99B1-9DB828D24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1949" y="1856617"/>
            <a:ext cx="3560100" cy="902170"/>
          </a:xfrm>
        </p:spPr>
        <p:txBody>
          <a:bodyPr/>
          <a:lstStyle/>
          <a:p>
            <a:pPr marL="342900" algn="ctr"/>
            <a:r>
              <a:rPr lang="vi-VN" sz="4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Ư</a:t>
            </a:r>
            <a:r>
              <a:rPr lang="en-US" sz="4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 </a:t>
            </a:r>
            <a:r>
              <a:rPr lang="en-US" sz="48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điểm</a:t>
            </a:r>
            <a:r>
              <a:rPr lang="en-US" sz="4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CAFBF6-81E4-4B54-8B3E-1652EF5A83F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1531" y="3161474"/>
            <a:ext cx="4880937" cy="899642"/>
          </a:xfrm>
        </p:spPr>
        <p:txBody>
          <a:bodyPr/>
          <a:lstStyle/>
          <a:p>
            <a:pPr marL="342900" algn="ctr"/>
            <a:r>
              <a:rPr lang="en-US" sz="48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Khuyết</a:t>
            </a:r>
            <a:r>
              <a:rPr lang="en-US" sz="4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điểm</a:t>
            </a:r>
            <a:endParaRPr lang="en-US" sz="4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68A98-C195-4928-8437-61E3149A65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687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40CDAF-EBF7-469B-BE4C-0BBA03A2B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2296" y="2355764"/>
            <a:ext cx="5959407" cy="819900"/>
          </a:xfrm>
        </p:spPr>
        <p:txBody>
          <a:bodyPr/>
          <a:lstStyle/>
          <a:p>
            <a:pPr marL="76200" indent="0">
              <a:buNone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5.2 Ý t</a:t>
            </a:r>
            <a:r>
              <a:rPr lang="vi-VN" sz="3600" dirty="0">
                <a:latin typeface="Cambria" panose="02040503050406030204" pitchFamily="18" charset="0"/>
                <a:ea typeface="Cambria" panose="02040503050406030204" pitchFamily="18" charset="0"/>
              </a:rPr>
              <a:t>ư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ởng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phát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triển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1131ED-B7B4-4365-8324-48C49462A2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847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DA8AB-5A8E-4B2B-9659-163B9FCD9722}"/>
              </a:ext>
            </a:extLst>
          </p:cNvPr>
          <p:cNvSpPr txBox="1"/>
          <p:nvPr/>
        </p:nvSpPr>
        <p:spPr>
          <a:xfrm>
            <a:off x="0" y="191003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Cảm</a:t>
            </a: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vi-VN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ơ</a:t>
            </a: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 </a:t>
            </a:r>
            <a:r>
              <a:rPr lang="en-US" sz="40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thầy</a:t>
            </a: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bạn</a:t>
            </a: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đã</a:t>
            </a: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algn="ctr"/>
            <a:r>
              <a:rPr lang="en-US" sz="40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lắng</a:t>
            </a: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nghe</a:t>
            </a: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trình</a:t>
            </a: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bày</a:t>
            </a: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nhóm</a:t>
            </a: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54680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calculator">
            <a:extLst>
              <a:ext uri="{FF2B5EF4-FFF2-40B4-BE49-F238E27FC236}">
                <a16:creationId xmlns:a16="http://schemas.microsoft.com/office/drawing/2014/main" id="{5060729B-4DFA-4509-9917-BC421D627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3" r="17170"/>
          <a:stretch/>
        </p:blipFill>
        <p:spPr bwMode="auto">
          <a:xfrm>
            <a:off x="0" y="332928"/>
            <a:ext cx="9144000" cy="447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829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ctrTitle"/>
          </p:nvPr>
        </p:nvSpPr>
        <p:spPr>
          <a:xfrm>
            <a:off x="1815450" y="1835175"/>
            <a:ext cx="5513100" cy="1473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ABE33F"/>
                </a:solidFill>
              </a:rPr>
              <a:t>2.</a:t>
            </a:r>
            <a:endParaRPr sz="4800" dirty="0">
              <a:solidFill>
                <a:srgbClr val="ABE33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latin typeface="Cambria" panose="02040503050406030204" pitchFamily="18" charset="0"/>
                <a:ea typeface="Cambria" panose="02040503050406030204" pitchFamily="18" charset="0"/>
              </a:rPr>
              <a:t>Mô</a:t>
            </a:r>
            <a:r>
              <a:rPr lang="en" sz="4800" dirty="0">
                <a:latin typeface="Cambria" panose="02040503050406030204" pitchFamily="18" charset="0"/>
                <a:ea typeface="Cambria" panose="02040503050406030204" pitchFamily="18" charset="0"/>
              </a:rPr>
              <a:t> t</a:t>
            </a:r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ả </a:t>
            </a:r>
            <a:r>
              <a:rPr lang="en-US" sz="4800" dirty="0" err="1"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latin typeface="Cambria" panose="02040503050406030204" pitchFamily="18" charset="0"/>
                <a:ea typeface="Cambria" panose="02040503050406030204" pitchFamily="18" charset="0"/>
              </a:rPr>
              <a:t>mềm</a:t>
            </a:r>
            <a:endParaRPr sz="4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6" name="Google Shape;126;p14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8C3015-45ED-4088-9FFF-3D5DF7872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8211" t="1" b="65635"/>
          <a:stretch/>
        </p:blipFill>
        <p:spPr>
          <a:xfrm rot="16200000">
            <a:off x="-1175775" y="1175775"/>
            <a:ext cx="5143500" cy="2791950"/>
          </a:xfrm>
          <a:prstGeom prst="rect">
            <a:avLst/>
          </a:prstGeom>
          <a:ln>
            <a:noFill/>
          </a:ln>
          <a:effectLst>
            <a:softEdge rad="215900"/>
          </a:effectLst>
        </p:spPr>
      </p:pic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EC8B60-B635-4B69-B993-C3B35C7624F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78920" y="807603"/>
            <a:ext cx="4871593" cy="30202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Ngữ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cảnh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Công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dụng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ình ảnh có liên quan">
            <a:extLst>
              <a:ext uri="{FF2B5EF4-FFF2-40B4-BE49-F238E27FC236}">
                <a16:creationId xmlns:a16="http://schemas.microsoft.com/office/drawing/2014/main" id="{2CD9F4E7-3D1C-48AD-9FA9-A2C9B2C38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60" y="1927041"/>
            <a:ext cx="5495879" cy="321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BFAB11-49DF-4BF4-A5D0-51E546533806}"/>
              </a:ext>
            </a:extLst>
          </p:cNvPr>
          <p:cNvSpPr/>
          <p:nvPr/>
        </p:nvSpPr>
        <p:spPr>
          <a:xfrm>
            <a:off x="252570" y="157262"/>
            <a:ext cx="84385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Cấu</a:t>
            </a:r>
            <a:r>
              <a:rPr lang="en-US" sz="3200" b="1" dirty="0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trúc</a:t>
            </a:r>
            <a:r>
              <a:rPr lang="en-US" sz="3200" b="1" dirty="0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dữ</a:t>
            </a:r>
            <a:r>
              <a:rPr lang="en-US" sz="3200" b="1" dirty="0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liệu</a:t>
            </a:r>
            <a:r>
              <a:rPr lang="en-US" sz="3200" b="1" dirty="0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&amp; </a:t>
            </a:r>
            <a:r>
              <a:rPr lang="en-US" sz="32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3200" b="1" dirty="0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thuật</a:t>
            </a:r>
            <a:r>
              <a:rPr lang="en-US" sz="3200" b="1" dirty="0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được</a:t>
            </a:r>
            <a:r>
              <a:rPr lang="en-US" sz="3200" b="1" dirty="0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ứng</a:t>
            </a:r>
            <a:r>
              <a:rPr lang="en-US" sz="3200" b="1" dirty="0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dụng</a:t>
            </a:r>
            <a:endParaRPr lang="en-US" sz="3200" b="1" dirty="0">
              <a:solidFill>
                <a:srgbClr val="00437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67B0A7-B7B0-4FE9-9871-B8D5F687D332}"/>
              </a:ext>
            </a:extLst>
          </p:cNvPr>
          <p:cNvSpPr txBox="1"/>
          <p:nvPr/>
        </p:nvSpPr>
        <p:spPr>
          <a:xfrm flipH="1">
            <a:off x="339644" y="742037"/>
            <a:ext cx="82643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NGĂN XẾP (STACK)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ột cấu trúc dữ liệu trừu tượng hoạt động theo nguyên lý “vào sau ra trước”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  </a:t>
            </a: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vi-VN" sz="2400" b="1" dirty="0">
                <a:latin typeface="Cambria" panose="02040503050406030204" pitchFamily="18" charset="0"/>
                <a:ea typeface="Cambria" panose="02040503050406030204" pitchFamily="18" charset="0"/>
              </a:rPr>
              <a:t>L</a:t>
            </a: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ast </a:t>
            </a:r>
            <a:r>
              <a:rPr lang="vi-VN" sz="2400" b="1" dirty="0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n </a:t>
            </a:r>
            <a:r>
              <a:rPr lang="vi-VN" sz="2400" b="1" dirty="0"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irst </a:t>
            </a:r>
            <a:r>
              <a:rPr lang="vi-VN" sz="2400" b="1" dirty="0"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ut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LIFO)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66AE3-2EE9-48EA-B324-C96B1E18C3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9256F-2AE7-44BE-9E6F-2198D07D227B}"/>
              </a:ext>
            </a:extLst>
          </p:cNvPr>
          <p:cNvSpPr/>
          <p:nvPr/>
        </p:nvSpPr>
        <p:spPr>
          <a:xfrm>
            <a:off x="610819" y="88900"/>
            <a:ext cx="79223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Thuật</a:t>
            </a:r>
            <a:r>
              <a:rPr lang="en-US" sz="3600" b="1" dirty="0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toán</a:t>
            </a:r>
            <a:r>
              <a:rPr lang="en-US" sz="3600" b="1" dirty="0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sử</a:t>
            </a:r>
            <a:r>
              <a:rPr lang="en-US" sz="3600" b="1" dirty="0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dụng</a:t>
            </a:r>
            <a:r>
              <a:rPr lang="en-US" sz="3600" b="1" dirty="0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sz="3600" b="1" dirty="0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3600" b="1" dirty="0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mềm</a:t>
            </a:r>
            <a:endParaRPr lang="en-US" sz="3600" b="1" dirty="0">
              <a:solidFill>
                <a:srgbClr val="00437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481FAE-635B-421C-AC63-7E6B11A6A4CC}"/>
              </a:ext>
            </a:extLst>
          </p:cNvPr>
          <p:cNvSpPr/>
          <p:nvPr/>
        </p:nvSpPr>
        <p:spPr>
          <a:xfrm>
            <a:off x="829629" y="735231"/>
            <a:ext cx="76049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chuyển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tố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sang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hậu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tố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776C1A-E92D-46B0-827E-9E144D1D58E8}"/>
              </a:ext>
            </a:extLst>
          </p:cNvPr>
          <p:cNvSpPr/>
          <p:nvPr/>
        </p:nvSpPr>
        <p:spPr>
          <a:xfrm>
            <a:off x="2087724" y="1620117"/>
            <a:ext cx="496854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Biểu</a:t>
            </a:r>
            <a:r>
              <a:rPr lang="en-US" sz="4000" b="1" dirty="0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thức</a:t>
            </a:r>
            <a:r>
              <a:rPr lang="en-US" sz="4000" b="1" dirty="0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trung</a:t>
            </a:r>
            <a:r>
              <a:rPr lang="en-US" sz="4000" b="1" dirty="0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tố</a:t>
            </a:r>
            <a:endParaRPr lang="en-US" sz="4000" b="1" dirty="0">
              <a:solidFill>
                <a:srgbClr val="004376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Ví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dụ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: 6-7+2-3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B57508-46FB-4737-BC0F-7ED66BD032ED}"/>
              </a:ext>
            </a:extLst>
          </p:cNvPr>
          <p:cNvSpPr/>
          <p:nvPr/>
        </p:nvSpPr>
        <p:spPr>
          <a:xfrm>
            <a:off x="2436705" y="3146385"/>
            <a:ext cx="427058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Biểu</a:t>
            </a:r>
            <a:r>
              <a:rPr lang="en-US" sz="4000" b="1" dirty="0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thức</a:t>
            </a:r>
            <a:r>
              <a:rPr lang="en-US" sz="4000" b="1" dirty="0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hậu</a:t>
            </a:r>
            <a:r>
              <a:rPr lang="en-US" sz="4000" b="1" dirty="0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rgbClr val="00437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tố</a:t>
            </a:r>
            <a:endParaRPr lang="en-US" sz="4000" b="1" dirty="0">
              <a:solidFill>
                <a:srgbClr val="00437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Ví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dụ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: 6723-+-</a:t>
            </a:r>
          </a:p>
        </p:txBody>
      </p:sp>
    </p:spTree>
    <p:extLst>
      <p:ext uri="{BB962C8B-B14F-4D97-AF65-F5344CB8AC3E}">
        <p14:creationId xmlns:p14="http://schemas.microsoft.com/office/powerpoint/2010/main" val="779531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ctrTitle"/>
          </p:nvPr>
        </p:nvSpPr>
        <p:spPr>
          <a:xfrm>
            <a:off x="1549075" y="2178075"/>
            <a:ext cx="6045850" cy="1473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ABE33F"/>
                </a:solidFill>
              </a:rPr>
              <a:t>3.</a:t>
            </a:r>
            <a:br>
              <a:rPr lang="en" sz="4800" dirty="0">
                <a:solidFill>
                  <a:srgbClr val="ABE33F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" sz="4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Quá tr</a:t>
            </a:r>
            <a:r>
              <a:rPr lang="en-US" sz="4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ình</a:t>
            </a:r>
            <a:r>
              <a:rPr lang="en-US" sz="4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br>
              <a:rPr lang="en-US" sz="4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4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xây</a:t>
            </a:r>
            <a:r>
              <a:rPr lang="en-US" sz="4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dựng</a:t>
            </a:r>
            <a:r>
              <a:rPr lang="en-US" sz="4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4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mềm</a:t>
            </a:r>
            <a:endParaRPr sz="4800" dirty="0">
              <a:solidFill>
                <a:srgbClr val="ABE33F"/>
              </a:solidFill>
            </a:endParaRPr>
          </a:p>
        </p:txBody>
      </p:sp>
      <p:sp>
        <p:nvSpPr>
          <p:cNvPr id="126" name="Google Shape;126;p14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3318823"/>
      </p:ext>
    </p:extLst>
  </p:cSld>
  <p:clrMapOvr>
    <a:masterClrMapping/>
  </p:clrMapOvr>
</p:sld>
</file>

<file path=ppt/theme/theme1.xml><?xml version="1.0" encoding="utf-8"?>
<a:theme xmlns:a="http://schemas.openxmlformats.org/drawingml/2006/main" name="Escal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</TotalTime>
  <Words>757</Words>
  <Application>Microsoft Office PowerPoint</Application>
  <PresentationFormat>On-screen Show (16:9)</PresentationFormat>
  <Paragraphs>150</Paragraphs>
  <Slides>36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Cambria</vt:lpstr>
      <vt:lpstr>Times New Roman</vt:lpstr>
      <vt:lpstr>Wingdings</vt:lpstr>
      <vt:lpstr>Arial</vt:lpstr>
      <vt:lpstr>Raleway</vt:lpstr>
      <vt:lpstr>Karla</vt:lpstr>
      <vt:lpstr>Escalus template</vt:lpstr>
      <vt:lpstr>PowerPoint Presentation</vt:lpstr>
      <vt:lpstr>PowerPoint Presentation</vt:lpstr>
      <vt:lpstr>1. Mô tả phần mềm</vt:lpstr>
      <vt:lpstr>PowerPoint Presentation</vt:lpstr>
      <vt:lpstr>2. Mô tả phần mềm</vt:lpstr>
      <vt:lpstr>PowerPoint Presentation</vt:lpstr>
      <vt:lpstr>PowerPoint Presentation</vt:lpstr>
      <vt:lpstr>PowerPoint Presentation</vt:lpstr>
      <vt:lpstr>3. Quá trình  xây dựng phần mềm</vt:lpstr>
      <vt:lpstr>PowerPoint Presentation</vt:lpstr>
      <vt:lpstr>Thiết kế giao diện</vt:lpstr>
      <vt:lpstr>PowerPoint Presentation</vt:lpstr>
      <vt:lpstr>Lưu trữ dữ liệu chính</vt:lpstr>
      <vt:lpstr>Những thao tác trên cấu trúc lưu trữ</vt:lpstr>
      <vt:lpstr>Giải thuật</vt:lpstr>
      <vt:lpstr>Giải thuật</vt:lpstr>
      <vt:lpstr>Giải thuật</vt:lpstr>
      <vt:lpstr>Giải thuật</vt:lpstr>
      <vt:lpstr>Giải thuật</vt:lpstr>
      <vt:lpstr>Giải thuật</vt:lpstr>
      <vt:lpstr>Giải thuật</vt:lpstr>
      <vt:lpstr>Giải thuật</vt:lpstr>
      <vt:lpstr>Giải thuật</vt:lpstr>
      <vt:lpstr>Giải thuật</vt:lpstr>
      <vt:lpstr>Giải thuật</vt:lpstr>
      <vt:lpstr>Giải thuật</vt:lpstr>
      <vt:lpstr>4. Cài đặt và kiểm tra</vt:lpstr>
      <vt:lpstr>PowerPoint Presentation</vt:lpstr>
      <vt:lpstr>PowerPoint Presentation</vt:lpstr>
      <vt:lpstr>PowerPoint Presentation</vt:lpstr>
      <vt:lpstr>DEMO</vt:lpstr>
      <vt:lpstr>5. Kết luận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ĐẠT NGUYỄN</cp:lastModifiedBy>
  <cp:revision>50</cp:revision>
  <dcterms:modified xsi:type="dcterms:W3CDTF">2019-12-09T17:03:11Z</dcterms:modified>
</cp:coreProperties>
</file>